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DEB5F22-B367-4B2E-8467-D00DC7376AEC}">
  <a:tblStyle styleId="{9DEB5F22-B367-4B2E-8467-D00DC7376AE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5PkCo-sfx3uD26ftdbYfYCKYcTqFx7MPmCS9jVvB4lo/copy" TargetMode="External"/><Relationship Id="rId11" Type="http://schemas.openxmlformats.org/officeDocument/2006/relationships/image" Target="../media/image2.png"/><Relationship Id="rId10" Type="http://schemas.openxmlformats.org/officeDocument/2006/relationships/hyperlink" Target="https://www.youtube.com/watch?v=GgqjoqkkUek" TargetMode="External"/><Relationship Id="rId9" Type="http://schemas.openxmlformats.org/officeDocument/2006/relationships/hyperlink" Target="https://docs.google.com/presentation/d/1UPEwCFVzhtGA6OJjAP_deVevpTBpbcHN8ASERxAHamA/copy" TargetMode="External"/><Relationship Id="rId5" Type="http://schemas.openxmlformats.org/officeDocument/2006/relationships/hyperlink" Target="https://docs.google.com/presentation/d/1UPEwCFVzhtGA6OJjAP_deVevpTBpbcHN8ASERxAHamA/copy" TargetMode="External"/><Relationship Id="rId6" Type="http://schemas.openxmlformats.org/officeDocument/2006/relationships/hyperlink" Target="https://docs.google.com/presentation/d/1yvTbNL2bMxcipPJPGQSv3gh7NnhEXM2rp6N3IOUW4Qs/copy" TargetMode="External"/><Relationship Id="rId7" Type="http://schemas.openxmlformats.org/officeDocument/2006/relationships/hyperlink" Target="https://docs.google.com/presentation/d/1ZCe4ZTRWEEo5ohw0-OcJP-4UpAwG4zyXdlL9GCH3Ln4/copy" TargetMode="External"/><Relationship Id="rId8" Type="http://schemas.openxmlformats.org/officeDocument/2006/relationships/hyperlink" Target="https://docs.google.com/presentation/d/15PkCo-sfx3uD26ftdbYfYCKYcTqFx7MPmCS9jVvB4lo/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cVo2Bf4qa2LNYEnngibec2kULG3elS1_MeeneZ84zH8/copy" TargetMode="External"/><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{9DEB5F22-B367-4B2E-8467-D00DC7376AEC}</a:tableStyleId>
              </a:tblPr>
              <a:tblGrid>
                <a:gridCol w="1458775"/>
                <a:gridCol w="3684800"/>
                <a:gridCol w="3910450"/>
              </a:tblGrid>
              <a:tr h="3596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a:latin typeface="Inter"/>
                          <a:ea typeface="Inter"/>
                          <a:cs typeface="Inter"/>
                          <a:sym typeface="Inter"/>
                        </a:rPr>
                        <a:t>LESSON 10: Competing Loyalties, Competing Revolutions</a:t>
                      </a:r>
                      <a:endParaRPr b="1">
                        <a:latin typeface="Inter"/>
                        <a:ea typeface="Inter"/>
                        <a:cs typeface="Inter"/>
                        <a:sym typeface="Inter"/>
                      </a:endParaRPr>
                    </a:p>
                  </a:txBody>
                  <a:tcPr marT="91425" marB="91425" marR="91425" marL="91425"/>
                </a:tc>
                <a:tc hMerge="1"/>
              </a:tr>
              <a:tr h="52557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How did the experiences of the diverse groups of people in colonial North America vary from one another?</a:t>
                      </a:r>
                      <a:endParaRPr sz="1200">
                        <a:solidFill>
                          <a:schemeClr val="dk1"/>
                        </a:solidFill>
                        <a:latin typeface="Inter"/>
                        <a:ea typeface="Inter"/>
                        <a:cs typeface="Inter"/>
                        <a:sym typeface="Inter"/>
                      </a:endParaRPr>
                    </a:p>
                  </a:txBody>
                  <a:tcPr marT="91425" marB="91425" marR="91425" marL="91425"/>
                </a:tc>
                <a:tc hMerge="1"/>
              </a:tr>
              <a:tr h="345750">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7.27, 7.29, 7.33</a:t>
                      </a:r>
                      <a:endParaRPr sz="1200">
                        <a:latin typeface="Inter"/>
                        <a:ea typeface="Inter"/>
                        <a:cs typeface="Inter"/>
                        <a:sym typeface="Inter"/>
                      </a:endParaRPr>
                    </a:p>
                  </a:txBody>
                  <a:tcPr marT="91425" marB="91425" marR="91425" marL="91425"/>
                </a:tc>
                <a:tc hMerge="1"/>
              </a:tr>
              <a:tr h="66387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 Significance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Perspective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Comparison</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055750">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Competing Loyalties, Competing Revolutions Student Worksheet + Exemplars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Printed Student Handouts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Access to Inquiry Journal (Already handed out in Lesson 1)</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9790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Frayer:</a:t>
                      </a:r>
                      <a:r>
                        <a:rPr lang="en" sz="1200">
                          <a:latin typeface="Inter"/>
                          <a:ea typeface="Inter"/>
                          <a:cs typeface="Inter"/>
                          <a:sym typeface="Inter"/>
                        </a:rPr>
                        <a:t> </a:t>
                      </a:r>
                      <a:r>
                        <a:rPr lang="en" sz="1200">
                          <a:solidFill>
                            <a:schemeClr val="dk1"/>
                          </a:solidFill>
                          <a:latin typeface="Inter"/>
                          <a:ea typeface="Inter"/>
                          <a:cs typeface="Inter"/>
                          <a:sym typeface="Inter"/>
                        </a:rPr>
                        <a:t>Loyalist</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a:t>
                      </a:r>
                      <a:r>
                        <a:rPr lang="en" sz="1200">
                          <a:solidFill>
                            <a:schemeClr val="dk1"/>
                          </a:solidFill>
                          <a:latin typeface="Inter"/>
                          <a:ea typeface="Inter"/>
                          <a:cs typeface="Inter"/>
                          <a:sym typeface="Inter"/>
                        </a:rPr>
                        <a:t>Quickwrite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958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8"/>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6387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1 -</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Situate the historical context for the women’s role in the Revolutionary War by starting off with podcast clip with Dr. Carol Berkin. Students can follow along with the transcript and answer the questions on page 1 of the </a:t>
                      </a:r>
                      <a:r>
                        <a:rPr lang="en" sz="1200" u="sng">
                          <a:solidFill>
                            <a:schemeClr val="hlink"/>
                          </a:solidFill>
                          <a:latin typeface="Inter"/>
                          <a:ea typeface="Inter"/>
                          <a:cs typeface="Inter"/>
                          <a:sym typeface="Inter"/>
                          <a:hlinkClick r:id="rId9"/>
                        </a:rPr>
                        <a:t>Competing Loyalties, Competing Revolutions Student Worksheet</a:t>
                      </a:r>
                      <a:r>
                        <a:rPr lang="en" sz="1200">
                          <a:solidFill>
                            <a:schemeClr val="dk1"/>
                          </a:solidFill>
                          <a:latin typeface="Inter"/>
                          <a:ea typeface="Inter"/>
                          <a:cs typeface="Inter"/>
                          <a:sym typeface="Inter"/>
                        </a:rPr>
                        <a: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397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student worksheet</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u="sng">
                          <a:solidFill>
                            <a:schemeClr val="hlink"/>
                          </a:solidFill>
                          <a:latin typeface="Inter"/>
                          <a:ea typeface="Inter"/>
                          <a:cs typeface="Inter"/>
                          <a:sym typeface="Inter"/>
                          <a:hlinkClick r:id="rId10"/>
                        </a:rPr>
                        <a:t>Play video</a:t>
                      </a:r>
                      <a:r>
                        <a:rPr lang="en" sz="1200">
                          <a:solidFill>
                            <a:srgbClr val="000000"/>
                          </a:solidFill>
                          <a:latin typeface="Inter"/>
                          <a:ea typeface="Inter"/>
                          <a:cs typeface="Inter"/>
                          <a:sym typeface="Inter"/>
                        </a:rPr>
                        <a:t> of interview with Dr. </a:t>
                      </a:r>
                      <a:r>
                        <a:rPr lang="en" sz="1200">
                          <a:latin typeface="Inter"/>
                          <a:ea typeface="Inter"/>
                          <a:cs typeface="Inter"/>
                          <a:sym typeface="Inter"/>
                        </a:rPr>
                        <a:t>Carol Berkin</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Informally discuss student answers</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Watch video and track the connection to this lesson’s supporting question</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video-based questions</a:t>
                      </a:r>
                      <a:endParaRPr sz="1200">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Review answers with peers</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latin typeface="Plus Jakarta Sans Medium"/>
                <a:ea typeface="Plus Jakarta Sans Medium"/>
                <a:cs typeface="Plus Jakarta Sans Medium"/>
                <a:sym typeface="Plus Jakarta Sans Medium"/>
              </a:rPr>
              <a:t>The American Revolution</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60</a:t>
            </a:r>
            <a:r>
              <a:rPr lang="en" sz="1800">
                <a:solidFill>
                  <a:srgbClr val="000000"/>
                </a:solidFill>
                <a:latin typeface="Plus Jakarta Sans Medium"/>
                <a:ea typeface="Plus Jakarta Sans Medium"/>
                <a:cs typeface="Plus Jakarta Sans Medium"/>
                <a:sym typeface="Plus Jakarta Sans Medium"/>
              </a:rPr>
              <a:t>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1">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{9DEB5F22-B367-4B2E-8467-D00DC7376AEC}</a:tableStyleId>
              </a:tblPr>
              <a:tblGrid>
                <a:gridCol w="1458775"/>
                <a:gridCol w="3684800"/>
                <a:gridCol w="3910450"/>
              </a:tblGrid>
              <a:tr h="2548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10: Competing Loyalties, Competing Revolutions</a:t>
                      </a:r>
                      <a:r>
                        <a:rPr b="1" lang="en">
                          <a:solidFill>
                            <a:schemeClr val="dk1"/>
                          </a:solidFill>
                          <a:latin typeface="Inter"/>
                          <a:ea typeface="Inter"/>
                          <a:cs typeface="Inter"/>
                          <a:sym typeface="Inter"/>
                        </a:rPr>
                        <a:t> - Continued</a:t>
                      </a:r>
                      <a:endParaRPr b="1">
                        <a:solidFill>
                          <a:schemeClr val="dk1"/>
                        </a:solidFill>
                        <a:latin typeface="Inter"/>
                        <a:ea typeface="Inter"/>
                        <a:cs typeface="Inter"/>
                        <a:sym typeface="Inter"/>
                      </a:endParaRPr>
                    </a:p>
                  </a:txBody>
                  <a:tcPr marT="91425" marB="91425" marR="91425" marL="91425"/>
                </a:tc>
                <a:tc hMerge="1"/>
              </a:tr>
              <a:tr h="4704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2 - </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explore the perspectives of two women of color through source analysis. The themes of this analysis activity is “competing loyalties,” as Phillis Wheatley, a formerly enslaved Black women sided with the colonies, while Molly Brant, a Mohawk leader, sided with the British.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940875">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 2</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Consider format for reading (collective, small group, or individual)</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Support student reading and annotating</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students to read, ask questions, and engage, annotating their thoughts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ask questions, and engage with the sources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Annotate the text during reading</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7042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3 -</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After annotating the sources, students should think about the contributions of non white groups during the American Revolution, and the revolution’s impact on those groups. To do so, students will answer several text-based questions dealing with the sources.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43700">
                <a:tc vMerge="1"/>
                <a:tc>
                  <a:txBody>
                    <a:bodyPr/>
                    <a:lstStyle/>
                    <a:p>
                      <a:pPr indent="0" lvl="0" marL="45720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Instruct them to go back through the text to answer the ten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45720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Answer the text-based questions on the the sources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4370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reflect on their learning from the prior topic using the </a:t>
                      </a:r>
                      <a:r>
                        <a:rPr lang="en" sz="1200" u="sng">
                          <a:solidFill>
                            <a:schemeClr val="accent5"/>
                          </a:solidFill>
                          <a:latin typeface="Inter"/>
                          <a:ea typeface="Inter"/>
                          <a:cs typeface="Inter"/>
                          <a:sym typeface="Inter"/>
                          <a:hlinkClick r:id="rId4">
                            <a:extLst>
                              <a:ext uri="{A12FA001-AC4F-418D-AE19-62706E023703}">
                                <ahyp:hlinkClr val="tx"/>
                              </a:ext>
                            </a:extLst>
                          </a:hlinkClick>
                        </a:rPr>
                        <a:t>Unit 4 Inquiry Journal</a:t>
                      </a:r>
                      <a:r>
                        <a:rPr lang="en" sz="1200">
                          <a:solidFill>
                            <a:schemeClr val="dk1"/>
                          </a:solidFill>
                          <a:latin typeface="Inter"/>
                          <a:ea typeface="Inter"/>
                          <a:cs typeface="Inter"/>
                          <a:sym typeface="Inter"/>
                        </a:rPr>
                        <a:t>. Students will use page 7 to answer the Compelling Question for Topic 3. Consider allowing students to use their notes and/or work with a partner.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011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Determine and explain expectations (individual/partner; resources)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4</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with expectations for CER paragraph (template included in Journal)</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Topic </a:t>
                      </a:r>
                      <a:r>
                        <a:rPr lang="en" sz="1200">
                          <a:latin typeface="Inter"/>
                          <a:ea typeface="Inter"/>
                          <a:cs typeface="Inter"/>
                          <a:sym typeface="Inter"/>
                        </a:rPr>
                        <a:t>3</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The American Revolution: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